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67" r:id="rId4"/>
    <p:sldId id="269" r:id="rId5"/>
    <p:sldId id="270" r:id="rId6"/>
    <p:sldId id="271" r:id="rId7"/>
    <p:sldId id="274" r:id="rId8"/>
    <p:sldId id="276" r:id="rId9"/>
    <p:sldId id="277" r:id="rId10"/>
    <p:sldId id="27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-1786" y="-8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5" d="100"/>
        <a:sy n="115" d="100"/>
      </p:scale>
      <p:origin x="0" y="8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ED1F9A0-1E35-4935-ADAC-F5077AB13E0A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751357-303D-48F4-91E3-D0891E3D9BA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F9A0-1E35-4935-ADAC-F5077AB13E0A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1357-303D-48F4-91E3-D0891E3D9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ED1F9A0-1E35-4935-ADAC-F5077AB13E0A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5751357-303D-48F4-91E3-D0891E3D9BA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F9A0-1E35-4935-ADAC-F5077AB13E0A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751357-303D-48F4-91E3-D0891E3D9B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F9A0-1E35-4935-ADAC-F5077AB13E0A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5751357-303D-48F4-91E3-D0891E3D9BA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ED1F9A0-1E35-4935-ADAC-F5077AB13E0A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5751357-303D-48F4-91E3-D0891E3D9B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ED1F9A0-1E35-4935-ADAC-F5077AB13E0A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5751357-303D-48F4-91E3-D0891E3D9BA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F9A0-1E35-4935-ADAC-F5077AB13E0A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751357-303D-48F4-91E3-D0891E3D9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F9A0-1E35-4935-ADAC-F5077AB13E0A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751357-303D-48F4-91E3-D0891E3D9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F9A0-1E35-4935-ADAC-F5077AB13E0A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751357-303D-48F4-91E3-D0891E3D9B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ED1F9A0-1E35-4935-ADAC-F5077AB13E0A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5751357-303D-48F4-91E3-D0891E3D9BA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ED1F9A0-1E35-4935-ADAC-F5077AB13E0A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5751357-303D-48F4-91E3-D0891E3D9B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4038600"/>
            <a:ext cx="7467600" cy="1828800"/>
          </a:xfrm>
        </p:spPr>
        <p:txBody>
          <a:bodyPr/>
          <a:lstStyle/>
          <a:p>
            <a:pPr algn="r"/>
            <a:r>
              <a:rPr lang="en-US" dirty="0" smtClean="0"/>
              <a:t>School-Wide Solar Fair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Rosa Parks Elementary School, Berkeley, CA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5880"/>
            <a:ext cx="5681227" cy="4260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5661">
            <a:off x="6265629" y="1031805"/>
            <a:ext cx="2362200" cy="314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3519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solar fair today?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09600" y="1755904"/>
            <a:ext cx="4724400" cy="457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6413" lvl="1" indent="-388938">
              <a:buClr>
                <a:schemeClr val="accent5"/>
              </a:buClr>
            </a:pPr>
            <a:r>
              <a:rPr lang="en-US" dirty="0" smtClean="0"/>
              <a:t>Organic evolution—moving toward sustainability and renewable resources…</a:t>
            </a:r>
          </a:p>
          <a:p>
            <a:pPr marL="780733" lvl="2" indent="-388938">
              <a:buClr>
                <a:schemeClr val="accent5"/>
              </a:buClr>
            </a:pPr>
            <a:r>
              <a:rPr lang="en-US" sz="2600" dirty="0"/>
              <a:t>Windmills, solar hot water heaters, solar fountains, shoebox solar houses, </a:t>
            </a:r>
            <a:br>
              <a:rPr lang="en-US" sz="2600" dirty="0"/>
            </a:br>
            <a:r>
              <a:rPr lang="en-US" sz="2600" dirty="0" smtClean="0"/>
              <a:t>murals </a:t>
            </a:r>
            <a:r>
              <a:rPr lang="en-US" sz="2600" dirty="0"/>
              <a:t>with all </a:t>
            </a:r>
            <a:r>
              <a:rPr lang="en-US" sz="2600" dirty="0" smtClean="0"/>
              <a:t>experiments</a:t>
            </a:r>
          </a:p>
          <a:p>
            <a:pPr marL="780733" lvl="2" indent="-388938">
              <a:buClr>
                <a:schemeClr val="accent5"/>
              </a:buClr>
            </a:pPr>
            <a:r>
              <a:rPr lang="en-US" sz="2600" dirty="0" smtClean="0"/>
              <a:t>Robust connections to NGSS</a:t>
            </a:r>
          </a:p>
          <a:p>
            <a:pPr marL="780733" lvl="2" indent="-388938">
              <a:buClr>
                <a:schemeClr val="accent5"/>
              </a:buClr>
            </a:pPr>
            <a:r>
              <a:rPr lang="en-US" sz="2600" dirty="0" smtClean="0"/>
              <a:t>Bigger and different every year!</a:t>
            </a:r>
          </a:p>
          <a:p>
            <a:pPr marL="780733" lvl="2" indent="-388938"/>
            <a:endParaRPr lang="en-US" sz="2600" dirty="0"/>
          </a:p>
          <a:p>
            <a:pPr marL="506413" lvl="2" indent="-155575"/>
            <a:endParaRPr lang="en-US" sz="2600" dirty="0"/>
          </a:p>
          <a:p>
            <a:pPr marL="506413" lvl="1" indent="-388938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/>
          <a:stretch/>
        </p:blipFill>
        <p:spPr>
          <a:xfrm rot="419567">
            <a:off x="5892211" y="1298534"/>
            <a:ext cx="2743200" cy="3078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Users\ruthp\Pictures\MB9003893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5150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83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Rosa Parks Elementary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743200"/>
            <a:ext cx="8153400" cy="20574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accent5"/>
              </a:buClr>
              <a:buFont typeface="Wingdings" panose="05000000000000000000" pitchFamily="2" charset="2"/>
              <a:buChar char="q"/>
            </a:pPr>
            <a:r>
              <a:rPr lang="en-US" sz="4000" dirty="0" smtClean="0"/>
              <a:t>All grade level implementation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q"/>
            </a:pPr>
            <a:r>
              <a:rPr lang="en-US" sz="4000" dirty="0" smtClean="0"/>
              <a:t>Culminating event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q"/>
            </a:pPr>
            <a:r>
              <a:rPr lang="en-US" sz="4000" dirty="0" smtClean="0"/>
              <a:t>What supports success?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q"/>
            </a:pPr>
            <a:r>
              <a:rPr lang="en-US" sz="4000" dirty="0" smtClean="0"/>
              <a:t>Challenges?</a:t>
            </a:r>
          </a:p>
          <a:p>
            <a:endParaRPr lang="en-US" dirty="0"/>
          </a:p>
        </p:txBody>
      </p:sp>
      <p:pic>
        <p:nvPicPr>
          <p:cNvPr id="4" name="Picture 3" descr="C:\Users\ruthp\Pictures\MB900389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0"/>
            <a:ext cx="1374903" cy="137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337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532" y="152400"/>
            <a:ext cx="81534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First Grade: observing plants and the Sun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81200"/>
            <a:ext cx="4187952" cy="44958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>
              <a:buClr>
                <a:schemeClr val="accent5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Expand focus to observation and prediction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Experimentation with plants and various sun exposures.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Documented with pictures and whole class project—single large poster containing observations, hypothesis and conclusions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 descr="C:\Users\ruthp\Pictures\MB900389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373" y="1524000"/>
            <a:ext cx="1374903" cy="137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uthp\Desktop\foil and s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4372">
            <a:off x="4705567" y="3023550"/>
            <a:ext cx="3916641" cy="293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931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46" y="228600"/>
            <a:ext cx="8435254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Second Grade: </a:t>
            </a:r>
            <a:r>
              <a:rPr lang="en-US" sz="3600" dirty="0"/>
              <a:t>o</a:t>
            </a:r>
            <a:r>
              <a:rPr lang="en-US" sz="3600" dirty="0" smtClean="0"/>
              <a:t>bserving changing shadows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133600"/>
            <a:ext cx="3197352" cy="4038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Clr>
                <a:schemeClr val="accent5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Changing Sun in the sky</a:t>
            </a:r>
            <a:br>
              <a:rPr lang="en-US" dirty="0" smtClean="0"/>
            </a:br>
            <a:r>
              <a:rPr lang="en-US" dirty="0" smtClean="0"/>
              <a:t>and shadows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Tracked shadows over the day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Eye on the Sky—drawing what you learned.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9" r="13343" b="9229"/>
          <a:stretch/>
        </p:blipFill>
        <p:spPr>
          <a:xfrm rot="765375">
            <a:off x="5468023" y="1669157"/>
            <a:ext cx="2914240" cy="2536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8340">
            <a:off x="4282475" y="4017716"/>
            <a:ext cx="3429000" cy="2453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Users\ruthp\Pictures\MB9003893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1374903" cy="137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677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Grade: solar </a:t>
            </a:r>
            <a:r>
              <a:rPr lang="en-US" dirty="0"/>
              <a:t>c</a:t>
            </a:r>
            <a:r>
              <a:rPr lang="en-US" dirty="0" smtClean="0"/>
              <a:t>ookers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905000"/>
            <a:ext cx="4503907" cy="44958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515938" lvl="1" indent="-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Pizza box ovens</a:t>
            </a:r>
          </a:p>
          <a:p>
            <a:pPr marL="515938" lvl="1" indent="-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Experimentation with foil, varied coverings, insulation, angle, placement, and thermometers</a:t>
            </a:r>
          </a:p>
          <a:p>
            <a:pPr marL="515938" lvl="1" indent="-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Write up of experiment—procedural writing—and summary of findings with conclusion</a:t>
            </a:r>
          </a:p>
          <a:p>
            <a:pPr marL="515938" lvl="1" indent="-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dirty="0"/>
              <a:t>B</a:t>
            </a:r>
            <a:r>
              <a:rPr lang="en-US" dirty="0" smtClean="0"/>
              <a:t>y-product: healthy snacks!                                                        </a:t>
            </a:r>
            <a:endParaRPr lang="en-US" dirty="0"/>
          </a:p>
        </p:txBody>
      </p:sp>
      <p:pic>
        <p:nvPicPr>
          <p:cNvPr id="6" name="Picture 5" descr="IMG_0010.JPG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14167" t="19538" r="46689" b="24040"/>
          <a:stretch/>
        </p:blipFill>
        <p:spPr>
          <a:xfrm rot="366989">
            <a:off x="5281999" y="1712079"/>
            <a:ext cx="3307925" cy="3178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Users\ruthp\Pictures\MB9003893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97" y="5330697"/>
            <a:ext cx="1374903" cy="137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922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Fourth Grade: solar cars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85800" y="1868524"/>
            <a:ext cx="3352800" cy="398279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574675" lvl="1" indent="-457200">
              <a:buClr>
                <a:schemeClr val="accent5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Authentic planning and design</a:t>
            </a:r>
          </a:p>
          <a:p>
            <a:pPr marL="574675" lvl="1" indent="-457200">
              <a:buClr>
                <a:schemeClr val="accent5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Hands-on: execution of ideas and engineering</a:t>
            </a:r>
          </a:p>
          <a:p>
            <a:pPr marL="574675" lvl="1" indent="-457200">
              <a:buClr>
                <a:schemeClr val="accent5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Kits vs. recyclable materials</a:t>
            </a:r>
          </a:p>
          <a:p>
            <a:pPr marL="574675" lvl="1" indent="-457200">
              <a:buClr>
                <a:schemeClr val="accent5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Parental involvement?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331">
            <a:off x="5529724" y="2062393"/>
            <a:ext cx="2741131" cy="3654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836197"/>
            <a:ext cx="2161583" cy="1551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C:\Users\ruthp\Pictures\MB9003893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1374903" cy="137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16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Fifth Grade: passive solar homes</a:t>
            </a:r>
            <a:endParaRPr lang="en-US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85800" y="1960802"/>
            <a:ext cx="3886200" cy="37541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4675" lvl="1" indent="-457200">
              <a:buClr>
                <a:schemeClr val="accent5"/>
              </a:buClr>
              <a:buFont typeface="Wingdings" panose="05000000000000000000" pitchFamily="2" charset="2"/>
              <a:buChar char="q"/>
            </a:pPr>
            <a:r>
              <a:rPr lang="en-US" sz="2700" dirty="0" smtClean="0"/>
              <a:t>Culminating, integrating  activity</a:t>
            </a:r>
          </a:p>
          <a:p>
            <a:pPr marL="574675" lvl="1" indent="-457200">
              <a:buClr>
                <a:schemeClr val="accent5"/>
              </a:buClr>
              <a:buFont typeface="Wingdings" panose="05000000000000000000" pitchFamily="2" charset="2"/>
              <a:buChar char="q"/>
            </a:pPr>
            <a:r>
              <a:rPr lang="en-US" sz="2700" dirty="0" smtClean="0"/>
              <a:t>Engineering and design</a:t>
            </a:r>
          </a:p>
          <a:p>
            <a:pPr marL="574675" lvl="1" indent="-457200">
              <a:buClr>
                <a:schemeClr val="accent5"/>
              </a:buClr>
              <a:buFont typeface="Wingdings" panose="05000000000000000000" pitchFamily="2" charset="2"/>
              <a:buChar char="q"/>
            </a:pPr>
            <a:r>
              <a:rPr lang="en-US" sz="2700" dirty="0"/>
              <a:t>Connections to </a:t>
            </a:r>
            <a:r>
              <a:rPr lang="en-US" sz="2700" dirty="0" smtClean="0"/>
              <a:t>community</a:t>
            </a:r>
          </a:p>
          <a:p>
            <a:pPr marL="574675" lvl="1" indent="-457200">
              <a:buClr>
                <a:schemeClr val="accent5"/>
              </a:buClr>
              <a:buFont typeface="Wingdings" panose="05000000000000000000" pitchFamily="2" charset="2"/>
              <a:buChar char="q"/>
            </a:pPr>
            <a:r>
              <a:rPr lang="en-US" sz="2700" dirty="0" smtClean="0"/>
              <a:t>Kits vs recyclables?</a:t>
            </a:r>
            <a:endParaRPr lang="en-US" sz="2700" dirty="0"/>
          </a:p>
          <a:p>
            <a:pPr marL="574675" lvl="1" indent="-457200">
              <a:buClr>
                <a:schemeClr val="accent5"/>
              </a:buClr>
              <a:buFont typeface="Wingdings" panose="05000000000000000000" pitchFamily="2" charset="2"/>
              <a:buChar char="q"/>
            </a:pPr>
            <a:r>
              <a:rPr lang="en-US" sz="2700" dirty="0" smtClean="0"/>
              <a:t>Challenges?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100">
            <a:off x="4649971" y="1434621"/>
            <a:ext cx="3637968" cy="4850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Users\ruthp\Pictures\MB9003893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07413"/>
            <a:ext cx="974387" cy="97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215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details…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09600" y="1905000"/>
            <a:ext cx="5181600" cy="457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6413" lvl="1" indent="-388938"/>
            <a:r>
              <a:rPr lang="en-US" dirty="0" smtClean="0"/>
              <a:t>Solar Fair is tied to Open House</a:t>
            </a:r>
          </a:p>
          <a:p>
            <a:pPr marL="506413" lvl="1" indent="-388938"/>
            <a:r>
              <a:rPr lang="en-US" dirty="0" smtClean="0"/>
              <a:t>Thread of observation and experimentation</a:t>
            </a:r>
          </a:p>
          <a:p>
            <a:pPr marL="506413" lvl="1" indent="-388938"/>
            <a:r>
              <a:rPr lang="en-US" dirty="0" smtClean="0"/>
              <a:t>Students are the presenters; all materials are out!</a:t>
            </a:r>
          </a:p>
          <a:p>
            <a:pPr marL="506413" lvl="1" indent="-388938"/>
            <a:r>
              <a:rPr lang="en-US" dirty="0" smtClean="0"/>
              <a:t>Students have done the activities as part of their classwork before exhibiting at the solar fair</a:t>
            </a:r>
          </a:p>
          <a:p>
            <a:pPr marL="506413" lvl="1" indent="-388938"/>
            <a:r>
              <a:rPr lang="en-US" dirty="0" smtClean="0"/>
              <a:t>All grades participate</a:t>
            </a:r>
          </a:p>
          <a:p>
            <a:pPr marL="506413" lvl="1" indent="-388938"/>
            <a:r>
              <a:rPr lang="en-US" dirty="0" smtClean="0"/>
              <a:t>Augment the classroom activities Kindergarteners and ice castles (solids, liquids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506413" lvl="1" indent="-388938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8057">
            <a:off x="5735188" y="1065620"/>
            <a:ext cx="3048000" cy="40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C:\Users\ruthp\Pictures\MB9003893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4102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888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more details and challenges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33400" y="1752600"/>
            <a:ext cx="7772400" cy="457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6413" lvl="1" indent="-388938"/>
            <a:r>
              <a:rPr lang="en-US" dirty="0" smtClean="0"/>
              <a:t>Principal support</a:t>
            </a:r>
          </a:p>
          <a:p>
            <a:pPr marL="506413" lvl="1" indent="-388938"/>
            <a:r>
              <a:rPr lang="en-US" dirty="0" smtClean="0"/>
              <a:t>Science release teacher or other champion</a:t>
            </a:r>
          </a:p>
          <a:p>
            <a:pPr marL="506413" lvl="1" indent="-388938"/>
            <a:r>
              <a:rPr lang="en-US" dirty="0"/>
              <a:t>P</a:t>
            </a:r>
            <a:r>
              <a:rPr lang="en-US" dirty="0" smtClean="0"/>
              <a:t>arental and family support and contributions</a:t>
            </a:r>
            <a:endParaRPr lang="en-US" dirty="0"/>
          </a:p>
          <a:p>
            <a:pPr marL="506413" lvl="1" indent="-388938"/>
            <a:r>
              <a:rPr lang="en-US" dirty="0" smtClean="0"/>
              <a:t>Community involvement</a:t>
            </a:r>
          </a:p>
          <a:p>
            <a:pPr marL="506413" lvl="1" indent="-388938"/>
            <a:r>
              <a:rPr lang="en-US" dirty="0" smtClean="0"/>
              <a:t>Funds (PG&amp;E </a:t>
            </a:r>
            <a:r>
              <a:rPr lang="en-US" dirty="0" err="1" smtClean="0"/>
              <a:t>Brite</a:t>
            </a:r>
            <a:r>
              <a:rPr lang="en-US" dirty="0" smtClean="0"/>
              <a:t> Ideas grant highly motivating!)</a:t>
            </a:r>
          </a:p>
          <a:p>
            <a:pPr marL="506413" lvl="1" indent="-388938"/>
            <a:r>
              <a:rPr lang="en-US" dirty="0" smtClean="0"/>
              <a:t>Lack of deep reflection in the conclusions—stronger link to classroom?</a:t>
            </a:r>
          </a:p>
          <a:p>
            <a:pPr marL="506413" lvl="1" indent="-388938"/>
            <a:r>
              <a:rPr lang="en-US" dirty="0" smtClean="0"/>
              <a:t>Real world connections…solar suitcase, ovens in other countries?</a:t>
            </a:r>
          </a:p>
          <a:p>
            <a:pPr marL="506413" lvl="1" indent="-388938"/>
            <a:endParaRPr lang="en-US" dirty="0" smtClean="0"/>
          </a:p>
          <a:p>
            <a:pPr marL="506413" lvl="1" indent="-388938"/>
            <a:endParaRPr lang="en-US" dirty="0" smtClean="0"/>
          </a:p>
        </p:txBody>
      </p:sp>
      <p:pic>
        <p:nvPicPr>
          <p:cNvPr id="4" name="Picture 3" descr="C:\Users\ruthp\Pictures\MB900389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456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13088</TotalTime>
  <Words>299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Median</vt:lpstr>
      <vt:lpstr>School-Wide Solar Fair</vt:lpstr>
      <vt:lpstr>Rosa Parks Elementary</vt:lpstr>
      <vt:lpstr>First Grade: observing plants and the Sun</vt:lpstr>
      <vt:lpstr>Second Grade: observing changing shadows</vt:lpstr>
      <vt:lpstr>Third Grade: solar cookers</vt:lpstr>
      <vt:lpstr>Fourth Grade: solar cars</vt:lpstr>
      <vt:lpstr>Fifth Grade: passive solar homes</vt:lpstr>
      <vt:lpstr>A few details…</vt:lpstr>
      <vt:lpstr>A few more details and challenges</vt:lpstr>
      <vt:lpstr>Where is the solar fair today?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Energy—a look back….</dc:title>
  <dc:creator>ruth paglierani</dc:creator>
  <cp:lastModifiedBy>ruth paglierani</cp:lastModifiedBy>
  <cp:revision>45</cp:revision>
  <dcterms:created xsi:type="dcterms:W3CDTF">2014-02-18T21:27:48Z</dcterms:created>
  <dcterms:modified xsi:type="dcterms:W3CDTF">2014-04-25T22:52:48Z</dcterms:modified>
</cp:coreProperties>
</file>